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9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  <p:sldMasterId id="2147483731" r:id="rId2"/>
    <p:sldMasterId id="2147483706" r:id="rId3"/>
    <p:sldMasterId id="2147483759" r:id="rId4"/>
    <p:sldMasterId id="2147483777" r:id="rId5"/>
    <p:sldMasterId id="2147483745" r:id="rId6"/>
    <p:sldMasterId id="2147483768" r:id="rId7"/>
    <p:sldMasterId id="2147483786" r:id="rId8"/>
    <p:sldMasterId id="2147484006" r:id="rId9"/>
    <p:sldMasterId id="2147484020" r:id="rId10"/>
  </p:sldMasterIdLst>
  <p:notesMasterIdLst>
    <p:notesMasterId r:id="rId34"/>
  </p:notesMasterIdLst>
  <p:handoutMasterIdLst>
    <p:handoutMasterId r:id="rId35"/>
  </p:handoutMasterIdLst>
  <p:sldIdLst>
    <p:sldId id="595" r:id="rId11"/>
    <p:sldId id="624" r:id="rId12"/>
    <p:sldId id="731" r:id="rId13"/>
    <p:sldId id="732" r:id="rId14"/>
    <p:sldId id="733" r:id="rId15"/>
    <p:sldId id="736" r:id="rId16"/>
    <p:sldId id="737" r:id="rId17"/>
    <p:sldId id="673" r:id="rId18"/>
    <p:sldId id="738" r:id="rId19"/>
    <p:sldId id="739" r:id="rId20"/>
    <p:sldId id="734" r:id="rId21"/>
    <p:sldId id="740" r:id="rId22"/>
    <p:sldId id="742" r:id="rId23"/>
    <p:sldId id="741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629">
          <p15:clr>
            <a:srgbClr val="A4A3A4"/>
          </p15:clr>
        </p15:guide>
        <p15:guide id="4" pos="371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Palfreyman" initials="" lastIdx="1" clrIdx="0"/>
  <p:cmAuthor id="1" name="IB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649"/>
    <a:srgbClr val="FAD201"/>
    <a:srgbClr val="0994C8"/>
    <a:srgbClr val="2B59E4"/>
    <a:srgbClr val="FFF395"/>
    <a:srgbClr val="FFFFFF"/>
    <a:srgbClr val="325C80"/>
    <a:srgbClr val="2F5689"/>
    <a:srgbClr val="3866A4"/>
    <a:srgbClr val="4B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6" autoAdjust="0"/>
    <p:restoredTop sz="89843" autoAdjust="0"/>
  </p:normalViewPr>
  <p:slideViewPr>
    <p:cSldViewPr snapToGrid="0">
      <p:cViewPr varScale="1">
        <p:scale>
          <a:sx n="173" d="100"/>
          <a:sy n="173" d="100"/>
        </p:scale>
        <p:origin x="480" y="176"/>
      </p:cViewPr>
      <p:guideLst>
        <p:guide orient="horz" pos="1620"/>
        <p:guide pos="2880"/>
        <p:guide orient="horz" pos="2629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7FF0-614F-D74D-A5D2-E95CF3504AB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35C2-6C28-E143-979D-B72D109A6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F0B1CB9F-23F8-4B9A-AB27-5A88DC58A0F2}" type="datetimeFigureOut">
              <a:rPr lang="en-US"/>
              <a:pPr>
                <a:defRPr/>
              </a:pPr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E51A3C41-DF91-4C5A-BC5C-0B8A432AE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73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Providers – data access</a:t>
            </a:r>
          </a:p>
          <a:p>
            <a:r>
              <a:rPr lang="en-US" dirty="0"/>
              <a:t>SGL – 2D graphics engine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7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85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19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2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26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8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8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40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9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9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Intents activate the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1A3C41-DF91-4C5A-BC5C-0B8A432AE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867275"/>
            <a:ext cx="119221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600" b="0">
                <a:solidFill>
                  <a:srgbClr val="5A5A5A"/>
                </a:solidFill>
                <a:ea typeface="MS PGothic" pitchFamily="34" charset="-128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875" y="602769"/>
            <a:ext cx="3962400" cy="777136"/>
          </a:xfr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600869" y="1779177"/>
            <a:ext cx="3968750" cy="307777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32230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32230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CC40-382A-2E4A-AFD1-9FFD89AE3E4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91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461"/>
            <a:ext cx="4040188" cy="4713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27396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57461"/>
            <a:ext cx="4041775" cy="4713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28800"/>
            <a:ext cx="4041775" cy="27396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3BD9-9052-0441-BADC-DDF11B8915F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2716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400F7-E87D-A44F-9B97-2907856B779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65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7301-DEB0-F14B-976A-844FEDE5EE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963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71512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85801"/>
            <a:ext cx="5111750" cy="39088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43051"/>
            <a:ext cx="3008313" cy="30515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A49E-6094-5947-9B61-13F78138D08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170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2859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0D3D-DBE7-944F-AB11-4AFBC686DAD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384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1"/>
            <a:ext cx="8229600" cy="322302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5359B-6BCE-9247-A9A2-FDCDF26791C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394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FFA3-A694-A74B-8C63-C44766FF84D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449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67904" y="352425"/>
            <a:ext cx="3336131" cy="284560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0" rIns="68580" bIns="342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cs typeface="Arial" charset="0"/>
              </a:rPr>
              <a:t>IBM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Research </a:t>
            </a:r>
            <a:r>
              <a:rPr lang="en-US" sz="1400" b="0" dirty="0">
                <a:solidFill>
                  <a:srgbClr val="000000"/>
                </a:solidFill>
                <a:cs typeface="Arial" charset="0"/>
              </a:rPr>
              <a:t>| Africa</a:t>
            </a: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644128" y="1393031"/>
            <a:ext cx="8585597" cy="1619250"/>
            <a:chOff x="172" y="2309"/>
            <a:chExt cx="5408" cy="1401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72" y="2309"/>
              <a:ext cx="848" cy="284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172" y="2866"/>
              <a:ext cx="848" cy="283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2" y="3426"/>
              <a:ext cx="262" cy="284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732" y="2309"/>
              <a:ext cx="848" cy="284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732" y="2866"/>
              <a:ext cx="848" cy="283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5318" y="3426"/>
              <a:ext cx="262" cy="284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1312" y="2309"/>
              <a:ext cx="2844" cy="284"/>
            </a:xfrm>
            <a:custGeom>
              <a:avLst/>
              <a:gdLst>
                <a:gd name="T0" fmla="*/ 0 w 2880"/>
                <a:gd name="T1" fmla="*/ 0 h 288"/>
                <a:gd name="T2" fmla="*/ 0 w 2880"/>
                <a:gd name="T3" fmla="*/ 237 h 288"/>
                <a:gd name="T4" fmla="*/ 2388 w 2880"/>
                <a:gd name="T5" fmla="*/ 237 h 288"/>
                <a:gd name="T6" fmla="*/ 2352 w 2880"/>
                <a:gd name="T7" fmla="*/ 213 h 288"/>
                <a:gd name="T8" fmla="*/ 2206 w 2880"/>
                <a:gd name="T9" fmla="*/ 107 h 288"/>
                <a:gd name="T10" fmla="*/ 2015 w 2880"/>
                <a:gd name="T11" fmla="*/ 36 h 288"/>
                <a:gd name="T12" fmla="*/ 1848 w 2880"/>
                <a:gd name="T13" fmla="*/ 10 h 288"/>
                <a:gd name="T14" fmla="*/ 1752 w 2880"/>
                <a:gd name="T15" fmla="*/ 0 h 288"/>
                <a:gd name="T16" fmla="*/ 0 w 2880"/>
                <a:gd name="T17" fmla="*/ 0 h 2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80"/>
                <a:gd name="T28" fmla="*/ 0 h 288"/>
                <a:gd name="T29" fmla="*/ 2880 w 2880"/>
                <a:gd name="T30" fmla="*/ 288 h 2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80" h="288">
                  <a:moveTo>
                    <a:pt x="0" y="0"/>
                  </a:moveTo>
                  <a:lnTo>
                    <a:pt x="0" y="288"/>
                  </a:lnTo>
                  <a:lnTo>
                    <a:pt x="2880" y="288"/>
                  </a:lnTo>
                  <a:lnTo>
                    <a:pt x="2838" y="256"/>
                  </a:lnTo>
                  <a:cubicBezTo>
                    <a:pt x="2838" y="256"/>
                    <a:pt x="2728" y="169"/>
                    <a:pt x="2660" y="134"/>
                  </a:cubicBezTo>
                  <a:cubicBezTo>
                    <a:pt x="2592" y="99"/>
                    <a:pt x="2502" y="67"/>
                    <a:pt x="2430" y="46"/>
                  </a:cubicBezTo>
                  <a:cubicBezTo>
                    <a:pt x="2358" y="25"/>
                    <a:pt x="2283" y="18"/>
                    <a:pt x="2230" y="10"/>
                  </a:cubicBezTo>
                  <a:lnTo>
                    <a:pt x="21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endParaRPr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1312" y="2866"/>
              <a:ext cx="3155" cy="286"/>
            </a:xfrm>
            <a:custGeom>
              <a:avLst/>
              <a:gdLst>
                <a:gd name="T0" fmla="*/ 0 w 3194"/>
                <a:gd name="T1" fmla="*/ 0 h 290"/>
                <a:gd name="T2" fmla="*/ 0 w 3194"/>
                <a:gd name="T3" fmla="*/ 247 h 290"/>
                <a:gd name="T4" fmla="*/ 2659 w 3194"/>
                <a:gd name="T5" fmla="*/ 249 h 290"/>
                <a:gd name="T6" fmla="*/ 2655 w 3194"/>
                <a:gd name="T7" fmla="*/ 223 h 290"/>
                <a:gd name="T8" fmla="*/ 2631 w 3194"/>
                <a:gd name="T9" fmla="*/ 132 h 290"/>
                <a:gd name="T10" fmla="*/ 2597 w 3194"/>
                <a:gd name="T11" fmla="*/ 34 h 290"/>
                <a:gd name="T12" fmla="*/ 2583 w 3194"/>
                <a:gd name="T13" fmla="*/ 2 h 290"/>
                <a:gd name="T14" fmla="*/ 0 w 3194"/>
                <a:gd name="T15" fmla="*/ 0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94"/>
                <a:gd name="T25" fmla="*/ 0 h 290"/>
                <a:gd name="T26" fmla="*/ 3194 w 3194"/>
                <a:gd name="T27" fmla="*/ 290 h 2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94" h="290">
                  <a:moveTo>
                    <a:pt x="0" y="0"/>
                  </a:moveTo>
                  <a:lnTo>
                    <a:pt x="0" y="288"/>
                  </a:lnTo>
                  <a:lnTo>
                    <a:pt x="3194" y="290"/>
                  </a:lnTo>
                  <a:lnTo>
                    <a:pt x="3188" y="256"/>
                  </a:lnTo>
                  <a:cubicBezTo>
                    <a:pt x="3182" y="232"/>
                    <a:pt x="3172" y="183"/>
                    <a:pt x="3160" y="146"/>
                  </a:cubicBezTo>
                  <a:cubicBezTo>
                    <a:pt x="3146" y="103"/>
                    <a:pt x="3128" y="58"/>
                    <a:pt x="3118" y="34"/>
                  </a:cubicBezTo>
                  <a:lnTo>
                    <a:pt x="310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endParaRPr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3592" y="3424"/>
              <a:ext cx="906" cy="286"/>
            </a:xfrm>
            <a:custGeom>
              <a:avLst/>
              <a:gdLst>
                <a:gd name="T0" fmla="*/ 0 w 3194"/>
                <a:gd name="T1" fmla="*/ 238 h 290"/>
                <a:gd name="T2" fmla="*/ 0 w 3194"/>
                <a:gd name="T3" fmla="*/ 2 h 290"/>
                <a:gd name="T4" fmla="*/ 0 w 3194"/>
                <a:gd name="T5" fmla="*/ 0 h 290"/>
                <a:gd name="T6" fmla="*/ 0 w 3194"/>
                <a:gd name="T7" fmla="*/ 128 h 290"/>
                <a:gd name="T8" fmla="*/ 0 w 3194"/>
                <a:gd name="T9" fmla="*/ 211 h 290"/>
                <a:gd name="T10" fmla="*/ 0 w 3194"/>
                <a:gd name="T11" fmla="*/ 238 h 290"/>
                <a:gd name="T12" fmla="*/ 0 w 3194"/>
                <a:gd name="T13" fmla="*/ 238 h 2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94"/>
                <a:gd name="T22" fmla="*/ 0 h 290"/>
                <a:gd name="T23" fmla="*/ 3194 w 3194"/>
                <a:gd name="T24" fmla="*/ 290 h 2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94" h="290">
                  <a:moveTo>
                    <a:pt x="0" y="290"/>
                  </a:moveTo>
                  <a:lnTo>
                    <a:pt x="0" y="2"/>
                  </a:lnTo>
                  <a:lnTo>
                    <a:pt x="3194" y="0"/>
                  </a:lnTo>
                  <a:lnTo>
                    <a:pt x="3176" y="156"/>
                  </a:lnTo>
                  <a:cubicBezTo>
                    <a:pt x="3169" y="198"/>
                    <a:pt x="3162" y="232"/>
                    <a:pt x="3150" y="254"/>
                  </a:cubicBezTo>
                  <a:lnTo>
                    <a:pt x="3140" y="29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Arial" charset="0"/>
                <a:ea typeface="ＭＳ Ｐゴシック"/>
                <a:cs typeface="Arial" charset="0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882" y="3426"/>
              <a:ext cx="848" cy="284"/>
            </a:xfrm>
            <a:prstGeom prst="rect">
              <a:avLst/>
            </a:prstGeom>
            <a:solidFill>
              <a:srgbClr val="FFFFFF">
                <a:alpha val="49019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altLang="zh-CN" sz="2400" b="0">
                <a:solidFill>
                  <a:srgbClr val="000000"/>
                </a:solidFill>
                <a:latin typeface="Arial" charset="0"/>
                <a:ea typeface="ＭＳ Ｐゴシック"/>
                <a:cs typeface="MS PGothic" charset="0"/>
                <a:sym typeface="Arial" charset="0"/>
              </a:endParaRPr>
            </a:p>
          </p:txBody>
        </p:sp>
      </p:grpSp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460376" y="812006"/>
            <a:ext cx="7677150" cy="1323975"/>
          </a:xfrm>
        </p:spPr>
        <p:txBody>
          <a:bodyPr anchor="b"/>
          <a:lstStyle>
            <a:lvl1pPr>
              <a:lnSpc>
                <a:spcPct val="95000"/>
              </a:lnSpc>
              <a:defRPr sz="3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476501"/>
            <a:ext cx="4787900" cy="623888"/>
          </a:xfrm>
        </p:spPr>
        <p:txBody>
          <a:bodyPr/>
          <a:lstStyle>
            <a:lvl1pPr marL="0" indent="0">
              <a:buFontTx/>
              <a:buNone/>
              <a:defRPr sz="2200" b="1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black">
          <a:xfrm>
            <a:off x="366713" y="4872037"/>
            <a:ext cx="4916091" cy="215504"/>
          </a:xfrm>
          <a:prstGeom prst="rect">
            <a:avLst/>
          </a:prstGeom>
          <a:noFill/>
          <a:ln>
            <a:noFill/>
          </a:ln>
          <a:extLst/>
        </p:spPr>
        <p:txBody>
          <a:bodyPr lIns="92041" tIns="46021" rIns="92041" bIns="46021">
            <a:spAutoFit/>
          </a:bodyPr>
          <a:lstStyle/>
          <a:p>
            <a:pPr defTabSz="639603">
              <a:defRPr/>
            </a:pPr>
            <a:r>
              <a:rPr lang="en-US" sz="800" b="0" dirty="0">
                <a:solidFill>
                  <a:srgbClr val="000000"/>
                </a:solidFill>
                <a:ea typeface="ＭＳ Ｐゴシック"/>
                <a:cs typeface="Arial" charset="0"/>
              </a:rPr>
              <a:t>© 2017 IBM Research					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0428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07" indent="-171407">
              <a:buFont typeface="Wingdings" charset="2"/>
              <a:buChar char="§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412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8374063" y="4845050"/>
            <a:ext cx="307975" cy="214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8CE0970E-8B5A-49E8-A996-BFCB7C7F767C}" type="slidenum">
              <a:rPr lang="en-US" sz="800" b="0">
                <a:solidFill>
                  <a:srgbClr val="7F7F7F"/>
                </a:solidFill>
                <a:ea typeface="MS PGothic" pitchFamily="34" charset="-128"/>
                <a:cs typeface="+mn-cs"/>
              </a:rPr>
              <a:pPr>
                <a:defRPr/>
              </a:pPr>
              <a:t>‹#›</a:t>
            </a:fld>
            <a:endParaRPr lang="en-US" sz="1050" b="0" dirty="0">
              <a:solidFill>
                <a:srgbClr val="7F7F7F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5" name="Shape 31"/>
          <p:cNvSpPr/>
          <p:nvPr userDrawn="1"/>
        </p:nvSpPr>
        <p:spPr>
          <a:xfrm>
            <a:off x="0" y="158750"/>
            <a:ext cx="9144000" cy="0"/>
          </a:xfrm>
          <a:prstGeom prst="line">
            <a:avLst/>
          </a:prstGeom>
          <a:ln w="38100">
            <a:solidFill>
              <a:srgbClr val="4C4D53"/>
            </a:solidFill>
            <a:round/>
          </a:ln>
        </p:spPr>
        <p:txBody>
          <a:bodyPr lIns="0" tIns="0" rIns="0" bIns="0" anchor="ctr"/>
          <a:lstStyle/>
          <a:p>
            <a:pPr defTabSz="1714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 b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19" y="205979"/>
            <a:ext cx="8229600" cy="857250"/>
          </a:xfrm>
        </p:spPr>
        <p:txBody>
          <a:bodyPr>
            <a:noAutofit/>
          </a:bodyPr>
          <a:lstStyle>
            <a:lvl1pPr>
              <a:defRPr>
                <a:solidFill>
                  <a:srgbClr val="5E5F6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19" y="1200151"/>
            <a:ext cx="8229600" cy="3394472"/>
          </a:xfrm>
        </p:spPr>
        <p:txBody>
          <a:bodyPr>
            <a:noAutofit/>
          </a:bodyPr>
          <a:lstStyle>
            <a:lvl1pPr marL="171450" indent="-171450">
              <a:defRPr sz="1800" b="0" i="0">
                <a:latin typeface="Helvetica Neue"/>
                <a:cs typeface="Helvetica Neue"/>
              </a:defRPr>
            </a:lvl1pPr>
            <a:lvl2pPr marL="401638" indent="-17145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8912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76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subTitle" idx="10"/>
          </p:nvPr>
        </p:nvSpPr>
        <p:spPr>
          <a:xfrm>
            <a:off x="384673" y="3305178"/>
            <a:ext cx="5126126" cy="623888"/>
          </a:xfrm>
        </p:spPr>
        <p:txBody>
          <a:bodyPr/>
          <a:lstStyle>
            <a:lvl1pPr marL="0" indent="0">
              <a:buFontTx/>
              <a:buNone/>
              <a:defRPr sz="2200" b="1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4672" y="2283622"/>
            <a:ext cx="8110271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711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085907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2685323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8588969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4260056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625246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226878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19721"/>
            <a:ext cx="8531352" cy="407753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63911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26"/>
          <p:cNvGraphicFramePr>
            <a:graphicFrameLocks noGrp="1"/>
          </p:cNvGraphicFramePr>
          <p:nvPr/>
        </p:nvGraphicFramePr>
        <p:xfrm>
          <a:off x="609600" y="0"/>
          <a:ext cx="7924800" cy="51435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3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0" y="4713288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00075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24"/>
          <p:cNvGraphicFramePr>
            <a:graphicFrameLocks noGrp="1"/>
          </p:cNvGraphicFramePr>
          <p:nvPr/>
        </p:nvGraphicFramePr>
        <p:xfrm>
          <a:off x="609600" y="0"/>
          <a:ext cx="7924800" cy="5143500"/>
        </p:xfrm>
        <a:graphic>
          <a:graphicData uri="http://schemas.openxmlformats.org/drawingml/2006/table">
            <a:tbl>
              <a:tblPr/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0" y="4713288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00075"/>
            <a:ext cx="9144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30B4-847D-0A43-96F8-71705B6D16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72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1828801"/>
            <a:ext cx="5791200" cy="1088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3145631"/>
            <a:ext cx="4876800" cy="800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E546-4EFA-9B4F-BFB7-1609C58ABB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25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97669"/>
            <a:ext cx="6553200" cy="1088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714500"/>
            <a:ext cx="6553200" cy="800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7688-54BD-6F41-BDB6-C2E7B8A93B4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34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3223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A621-FC66-5A4A-8519-1C3C1467063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01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BC9F-8F86-2C45-86E3-E7BEA81B724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69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3250" y="601663"/>
            <a:ext cx="39909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9825" y="601663"/>
            <a:ext cx="3657600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772" y="541735"/>
            <a:ext cx="8191500" cy="77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4289" rIns="68576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772" y="1366838"/>
            <a:ext cx="8191500" cy="337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4289" rIns="68576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442913" y="519630"/>
            <a:ext cx="820936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/>
        </p:spPr>
        <p:txBody>
          <a:bodyPr lIns="130588" tIns="65294" rIns="130588" bIns="65294"/>
          <a:lstStyle/>
          <a:p>
            <a:pPr>
              <a:defRPr/>
            </a:pPr>
            <a:endParaRPr lang="en-US" b="0">
              <a:solidFill>
                <a:srgbClr val="000000"/>
              </a:solidFill>
              <a:ea typeface="ＭＳ Ｐゴシック"/>
              <a:cs typeface="Arial" charset="0"/>
            </a:endParaRPr>
          </a:p>
        </p:txBody>
      </p:sp>
      <p:sp>
        <p:nvSpPr>
          <p:cNvPr id="1029" name="Rectangle 6"/>
          <p:cNvSpPr>
            <a:spLocks noChangeArrowheads="1"/>
          </p:cNvSpPr>
          <p:nvPr userDrawn="1"/>
        </p:nvSpPr>
        <p:spPr bwMode="black">
          <a:xfrm>
            <a:off x="366713" y="4872037"/>
            <a:ext cx="4916091" cy="215504"/>
          </a:xfrm>
          <a:prstGeom prst="rect">
            <a:avLst/>
          </a:prstGeom>
          <a:noFill/>
          <a:ln>
            <a:noFill/>
          </a:ln>
          <a:extLst/>
        </p:spPr>
        <p:txBody>
          <a:bodyPr lIns="92041" tIns="46021" rIns="92041" bIns="46021">
            <a:spAutoFit/>
          </a:bodyPr>
          <a:lstStyle/>
          <a:p>
            <a:pPr defTabSz="639603">
              <a:defRPr/>
            </a:pPr>
            <a:r>
              <a:rPr lang="en-US" sz="800" b="0" dirty="0">
                <a:solidFill>
                  <a:srgbClr val="000000"/>
                </a:solidFill>
                <a:ea typeface="ＭＳ Ｐゴシック"/>
                <a:cs typeface="Arial" charset="0"/>
              </a:rPr>
              <a:t>© 2017 IBM Research					IBM Confidential</a:t>
            </a:r>
          </a:p>
        </p:txBody>
      </p:sp>
      <p:sp>
        <p:nvSpPr>
          <p:cNvPr id="1063" name="Text Box 39"/>
          <p:cNvSpPr txBox="1">
            <a:spLocks noChangeArrowheads="1"/>
          </p:cNvSpPr>
          <p:nvPr userDrawn="1"/>
        </p:nvSpPr>
        <p:spPr bwMode="auto">
          <a:xfrm>
            <a:off x="8091487" y="4837510"/>
            <a:ext cx="582216" cy="3417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63992" tIns="31996" rIns="63992" bIns="3199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206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639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960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279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736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193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651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108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b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64" name="Text Box 40"/>
          <p:cNvSpPr txBox="1">
            <a:spLocks noChangeArrowheads="1"/>
          </p:cNvSpPr>
          <p:nvPr userDrawn="1"/>
        </p:nvSpPr>
        <p:spPr bwMode="auto">
          <a:xfrm>
            <a:off x="8540354" y="4914900"/>
            <a:ext cx="409575" cy="12263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36D89C1A-E881-4F95-BF4D-8C2961D69F70}" type="slidenum">
              <a:rPr lang="en-US" sz="800" b="0" smtClean="0">
                <a:solidFill>
                  <a:srgbClr val="000000"/>
                </a:solidFill>
                <a:cs typeface="Arial" charset="0"/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sz="800" b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67903" y="180975"/>
            <a:ext cx="7609284" cy="284560"/>
          </a:xfrm>
          <a:prstGeom prst="rect">
            <a:avLst/>
          </a:prstGeom>
          <a:noFill/>
          <a:ln>
            <a:noFill/>
          </a:ln>
          <a:extLst/>
        </p:spPr>
        <p:txBody>
          <a:bodyPr lIns="68580" tIns="34290" rIns="68580" bIns="342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cs typeface="Arial" charset="0"/>
              </a:rPr>
              <a:t>IBM 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Research</a:t>
            </a:r>
            <a:r>
              <a:rPr lang="en-US" sz="1400" b="0" dirty="0">
                <a:solidFill>
                  <a:srgbClr val="000000"/>
                </a:solidFill>
                <a:cs typeface="Arial" charset="0"/>
              </a:rPr>
              <a:t> | Africa</a:t>
            </a:r>
          </a:p>
        </p:txBody>
      </p:sp>
      <p:pic>
        <p:nvPicPr>
          <p:cNvPr id="10" name="Picture 47" descr="5300_IBMpos_black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136"/>
          <a:stretch>
            <a:fillRect/>
          </a:stretch>
        </p:blipFill>
        <p:spPr bwMode="auto">
          <a:xfrm>
            <a:off x="8139113" y="261937"/>
            <a:ext cx="5238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63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086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6pPr>
      <a:lvl7pPr marL="914171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7pPr>
      <a:lvl8pPr marL="1371257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8pPr>
      <a:lvl9pPr marL="1828343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70260" indent="-170260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72691" indent="-229791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83444" indent="-20240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82329" indent="-22741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938338" indent="-22741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396526" indent="-228543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6pPr>
      <a:lvl7pPr marL="2853611" indent="-228543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7pPr>
      <a:lvl8pPr marL="3310697" indent="-228543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8pPr>
      <a:lvl9pPr marL="3767783" indent="-228543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5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ＭＳ Ｐゴシック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MS PGothic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MS PGothic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MS PGothic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C19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600075" y="590550"/>
            <a:ext cx="3962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1888" y="584200"/>
            <a:ext cx="36576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/>
          </p:cNvSpPr>
          <p:nvPr>
            <p:ph type="title"/>
          </p:nvPr>
        </p:nvSpPr>
        <p:spPr bwMode="auto">
          <a:xfrm>
            <a:off x="600075" y="595313"/>
            <a:ext cx="3962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27600" y="596900"/>
            <a:ext cx="36576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600075" y="595313"/>
            <a:ext cx="3962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27600" y="596900"/>
            <a:ext cx="36576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600075" y="596900"/>
            <a:ext cx="3962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27600" y="592138"/>
            <a:ext cx="3657600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600075" y="595313"/>
            <a:ext cx="3962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27600" y="592138"/>
            <a:ext cx="3657600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600075" y="595313"/>
            <a:ext cx="39624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27600" y="596900"/>
            <a:ext cx="36576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1"/>
            <a:ext cx="8229600" cy="322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E1F8920-2F2C-8C4E-B208-87EC7C60BC94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10/17/18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2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developer.android.com/training/basics/firstapp/" TargetMode="External"/><Relationship Id="rId4" Type="http://schemas.openxmlformats.org/officeDocument/2006/relationships/hyperlink" Target="https://www.tutorialspoint.com/android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developer.android.com/training/basics/firstapp/" TargetMode="External"/><Relationship Id="rId4" Type="http://schemas.openxmlformats.org/officeDocument/2006/relationships/hyperlink" Target="https://www.tutorialspoint.com/androi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225283" y="2653535"/>
            <a:ext cx="5918717" cy="1088231"/>
          </a:xfrm>
        </p:spPr>
        <p:txBody>
          <a:bodyPr>
            <a:normAutofit/>
          </a:bodyPr>
          <a:lstStyle/>
          <a:p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t>IBM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1"/>
          <p:cNvSpPr txBox="1">
            <a:spLocks/>
          </p:cNvSpPr>
          <p:nvPr/>
        </p:nvSpPr>
        <p:spPr>
          <a:xfrm>
            <a:off x="2743200" y="1958699"/>
            <a:ext cx="6553200" cy="10882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Learning  Android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9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Development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767141"/>
            <a:ext cx="820865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Android Studio</a:t>
            </a:r>
          </a:p>
          <a:p>
            <a:r>
              <a:rPr lang="en-US" b="0" dirty="0">
                <a:latin typeface="Cambria" panose="02040503050406030204" pitchFamily="18" charset="0"/>
                <a:hlinkClick r:id="rId3"/>
              </a:rPr>
              <a:t>https://developer.android.com/studio/</a:t>
            </a:r>
            <a:r>
              <a:rPr lang="en-US" b="0" dirty="0">
                <a:latin typeface="Cambria" panose="02040503050406030204" pitchFamily="18" charset="0"/>
              </a:rPr>
              <a:t> </a:t>
            </a:r>
          </a:p>
          <a:p>
            <a:endParaRPr lang="en-US" b="0" dirty="0">
              <a:latin typeface="Cambria" panose="02040503050406030204" pitchFamily="18" charset="0"/>
            </a:endParaRPr>
          </a:p>
          <a:p>
            <a:r>
              <a:rPr lang="en-US" b="0" dirty="0">
                <a:latin typeface="Cambria" panose="02040503050406030204" pitchFamily="18" charset="0"/>
              </a:rPr>
              <a:t>How To 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latin typeface="Cambria" panose="02040503050406030204" pitchFamily="18" charset="0"/>
                <a:hlinkClick r:id="rId4"/>
              </a:rPr>
              <a:t>https://www.tutorialspoint.com/android/</a:t>
            </a:r>
            <a:r>
              <a:rPr lang="en-US" b="0" dirty="0">
                <a:latin typeface="Cambria" panose="02040503050406030204" pitchFamily="18" charset="0"/>
              </a:rPr>
              <a:t> (Easy for beginners)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latin typeface="Cambria" panose="02040503050406030204" pitchFamily="18" charset="0"/>
                <a:hlinkClick r:id="rId5"/>
              </a:rPr>
              <a:t>https://developer.android.com/training/basics/firstapp/</a:t>
            </a:r>
            <a:r>
              <a:rPr lang="en-US" b="0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83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767141"/>
            <a:ext cx="8208658" cy="12874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dirty="0">
                <a:latin typeface="Cambria" panose="02040503050406030204" pitchFamily="18" charset="0"/>
              </a:rPr>
              <a:t>Download Android Studio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dirty="0">
                <a:latin typeface="Cambria" panose="02040503050406030204" pitchFamily="18" charset="0"/>
              </a:rPr>
              <a:t>Install android studio and ensure the SDK is running.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dirty="0">
                <a:latin typeface="Cambria" panose="02040503050406030204" pitchFamily="18" charset="0"/>
              </a:rPr>
              <a:t>Play around</a:t>
            </a:r>
          </a:p>
        </p:txBody>
      </p:sp>
    </p:spTree>
    <p:extLst>
      <p:ext uri="{BB962C8B-B14F-4D97-AF65-F5344CB8AC3E}">
        <p14:creationId xmlns:p14="http://schemas.microsoft.com/office/powerpoint/2010/main" val="414883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Launch Android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15684-7D9C-7947-BF68-C03ADF77A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32" y="812494"/>
            <a:ext cx="5797943" cy="37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2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Name, Doman &amp;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EC1CE-C27B-244C-BA82-729570EB3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0" y="609260"/>
            <a:ext cx="5302045" cy="41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Target Android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9C3EA-5AA5-0049-B78A-C44F6882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0" y="607079"/>
            <a:ext cx="5645742" cy="42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Sample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A5CD6-DDDA-214B-A1E5-0C7419DF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3" y="613452"/>
            <a:ext cx="5395720" cy="41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5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Name your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56F4A-0679-8D41-B796-E30F24CA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63" y="662455"/>
            <a:ext cx="5441051" cy="40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Entry Point: Manifest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72298-1C08-004E-B1AB-2D6E9C89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05055"/>
            <a:ext cx="7645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EEBCE-29A2-694C-BED3-DAF87655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83" y="809962"/>
            <a:ext cx="7011834" cy="36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6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C58AD-2355-C74C-A577-81235071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9" y="740897"/>
            <a:ext cx="8812161" cy="35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0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1231715"/>
            <a:ext cx="8208658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Android is a software stack for mobile devices that includes: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 an operating system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middleware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key applications</a:t>
            </a:r>
          </a:p>
          <a:p>
            <a:pPr lvl="1"/>
            <a:endParaRPr lang="en-US" b="0" dirty="0">
              <a:latin typeface="Cambria" panose="02040503050406030204" pitchFamily="18" charset="0"/>
            </a:endParaRPr>
          </a:p>
          <a:p>
            <a:r>
              <a:rPr lang="en-US" b="0" dirty="0">
                <a:latin typeface="Cambria" panose="02040503050406030204" pitchFamily="18" charset="0"/>
              </a:rPr>
              <a:t>Google is the leading company to develop and promote android. Other companies involved are T-Mobile, HTC, Qualcomm </a:t>
            </a:r>
            <a:r>
              <a:rPr lang="en-US" b="0" dirty="0" err="1">
                <a:latin typeface="Cambria" panose="02040503050406030204" pitchFamily="18" charset="0"/>
              </a:rPr>
              <a:t>etc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3050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607EC-AB03-C846-B94A-BD6615F5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6" y="709129"/>
            <a:ext cx="2458579" cy="41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First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08094-B635-D74F-8574-990BF0E1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01" y="656302"/>
            <a:ext cx="5712063" cy="3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Interacting with the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0AC03-D0FB-6748-825A-2A7145FF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31" y="691946"/>
            <a:ext cx="5356738" cy="422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9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406" y="1670610"/>
            <a:ext cx="81915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HAVE FUN</a:t>
            </a:r>
            <a:br>
              <a:rPr lang="en-US" dirty="0">
                <a:latin typeface="Cambria" panose="02040503050406030204" pitchFamily="18" charset="0"/>
              </a:rPr>
            </a:br>
            <a:br>
              <a:rPr lang="en-US" dirty="0">
                <a:latin typeface="Cambria" panose="02040503050406030204" pitchFamily="18" charset="0"/>
              </a:rPr>
            </a:br>
            <a:r>
              <a:rPr lang="en-US" sz="1600" i="1" dirty="0">
                <a:latin typeface="Cambria" panose="02040503050406030204" pitchFamily="18" charset="0"/>
              </a:rPr>
              <a:t>No Friday class</a:t>
            </a:r>
            <a:br>
              <a:rPr lang="en-US" sz="1600" i="1" dirty="0">
                <a:latin typeface="Cambria" panose="02040503050406030204" pitchFamily="18" charset="0"/>
              </a:rPr>
            </a:br>
            <a:br>
              <a:rPr lang="en-US" sz="1600" i="1" dirty="0">
                <a:latin typeface="Cambria" panose="02040503050406030204" pitchFamily="18" charset="0"/>
              </a:rPr>
            </a:br>
            <a:r>
              <a:rPr lang="en-US" sz="1600" i="1" dirty="0">
                <a:latin typeface="Cambria" panose="02040503050406030204" pitchFamily="18" charset="0"/>
              </a:rPr>
              <a:t>Monday class will be 5pm to 7pm</a:t>
            </a:r>
            <a:endParaRPr lang="en-US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F747C-541A-B34F-A23A-56C04360B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88" y="549878"/>
            <a:ext cx="6889362" cy="42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7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Application Fundamentals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1334954"/>
            <a:ext cx="820865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Android applications are written in the Java programming language. The </a:t>
            </a:r>
          </a:p>
          <a:p>
            <a:r>
              <a:rPr lang="en-US" b="0" dirty="0">
                <a:latin typeface="Cambria" panose="02040503050406030204" pitchFamily="18" charset="0"/>
              </a:rPr>
              <a:t>android SDK tools compile the code into an android package, an archive file with an .</a:t>
            </a:r>
            <a:r>
              <a:rPr lang="en-US" b="0" dirty="0" err="1">
                <a:latin typeface="Cambria" panose="02040503050406030204" pitchFamily="18" charset="0"/>
              </a:rPr>
              <a:t>apk</a:t>
            </a:r>
            <a:r>
              <a:rPr lang="en-US" b="0" dirty="0">
                <a:latin typeface="Cambria" panose="02040503050406030204" pitchFamily="18" charset="0"/>
              </a:rPr>
              <a:t> suffix. </a:t>
            </a:r>
          </a:p>
          <a:p>
            <a:endParaRPr lang="en-US" b="0" dirty="0">
              <a:latin typeface="Cambria" panose="02040503050406030204" pitchFamily="18" charset="0"/>
            </a:endParaRPr>
          </a:p>
          <a:p>
            <a:r>
              <a:rPr lang="en-US" b="0" dirty="0">
                <a:latin typeface="Cambria" panose="02040503050406030204" pitchFamily="18" charset="0"/>
              </a:rPr>
              <a:t>All the code in a single .</a:t>
            </a:r>
            <a:r>
              <a:rPr lang="en-US" b="0" dirty="0" err="1">
                <a:latin typeface="Cambria" panose="02040503050406030204" pitchFamily="18" charset="0"/>
              </a:rPr>
              <a:t>apk</a:t>
            </a:r>
            <a:r>
              <a:rPr lang="en-US" b="0" dirty="0">
                <a:latin typeface="Cambria" panose="02040503050406030204" pitchFamily="18" charset="0"/>
              </a:rPr>
              <a:t> file is considered to be one application and is the file that Android-powered devices use to install the application. </a:t>
            </a:r>
          </a:p>
          <a:p>
            <a:br>
              <a:rPr lang="en-US" b="0" dirty="0">
                <a:latin typeface="Cambria" panose="02040503050406030204" pitchFamily="18" charset="0"/>
              </a:rPr>
            </a:br>
            <a:endParaRPr lang="en-US" b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4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Application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767141"/>
            <a:ext cx="8208658" cy="36933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Activities</a:t>
            </a:r>
          </a:p>
          <a:p>
            <a:r>
              <a:rPr lang="en-US" b="0" dirty="0">
                <a:latin typeface="Cambria" panose="02040503050406030204" pitchFamily="18" charset="0"/>
              </a:rPr>
              <a:t>A single screen with a user interface.</a:t>
            </a:r>
          </a:p>
          <a:p>
            <a:endParaRPr lang="en-US" b="0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Services</a:t>
            </a:r>
          </a:p>
          <a:p>
            <a:r>
              <a:rPr lang="en-US" b="0" dirty="0">
                <a:latin typeface="Cambria" panose="02040503050406030204" pitchFamily="18" charset="0"/>
              </a:rPr>
              <a:t>A component that runs in the background to either perform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long-running operations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remote processes</a:t>
            </a:r>
          </a:p>
          <a:p>
            <a:endParaRPr lang="en-US" b="0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Content Providers</a:t>
            </a:r>
          </a:p>
          <a:p>
            <a:r>
              <a:rPr lang="en-US" b="0" dirty="0">
                <a:latin typeface="Cambria" panose="02040503050406030204" pitchFamily="18" charset="0"/>
              </a:rPr>
              <a:t>Manages a shared set of application data</a:t>
            </a:r>
          </a:p>
          <a:p>
            <a:endParaRPr lang="en-US" b="0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Broadcast Receivers</a:t>
            </a:r>
          </a:p>
          <a:p>
            <a:r>
              <a:rPr lang="en-US" b="0" dirty="0">
                <a:latin typeface="Cambria" panose="02040503050406030204" pitchFamily="18" charset="0"/>
              </a:rPr>
              <a:t>A component that responds to broadcasted announcements</a:t>
            </a:r>
          </a:p>
        </p:txBody>
      </p:sp>
    </p:spTree>
    <p:extLst>
      <p:ext uri="{BB962C8B-B14F-4D97-AF65-F5344CB8AC3E}">
        <p14:creationId xmlns:p14="http://schemas.microsoft.com/office/powerpoint/2010/main" val="117862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Application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875746"/>
            <a:ext cx="820865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An android app is composed of the following: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Code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b="0" dirty="0">
                <a:latin typeface="Cambria" panose="02040503050406030204" pitchFamily="18" charset="0"/>
              </a:rPr>
              <a:t>Resources – update  application resources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ambria" panose="02040503050406030204" pitchFamily="18" charset="0"/>
              </a:rPr>
              <a:t>Animations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ambria" panose="02040503050406030204" pitchFamily="18" charset="0"/>
              </a:rPr>
              <a:t>Menus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ambria" panose="02040503050406030204" pitchFamily="18" charset="0"/>
              </a:rPr>
              <a:t>Styles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ambria" panose="02040503050406030204" pitchFamily="18" charset="0"/>
              </a:rPr>
              <a:t>Colors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ambria" panose="02040503050406030204" pitchFamily="18" charset="0"/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525703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Activity Life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0D812-BC97-6B42-B3B8-93CE1A6D7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51" y="695680"/>
            <a:ext cx="3391331" cy="44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0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51" y="2061442"/>
            <a:ext cx="81915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Fun Part</a:t>
            </a:r>
          </a:p>
        </p:txBody>
      </p:sp>
    </p:spTree>
    <p:extLst>
      <p:ext uri="{BB962C8B-B14F-4D97-AF65-F5344CB8AC3E}">
        <p14:creationId xmlns:p14="http://schemas.microsoft.com/office/powerpoint/2010/main" val="228864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031"/>
            <a:ext cx="9144000" cy="772715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Development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0F7A-D1D0-8445-B011-ABC1AB5F7715}"/>
              </a:ext>
            </a:extLst>
          </p:cNvPr>
          <p:cNvSpPr txBox="1"/>
          <p:nvPr/>
        </p:nvSpPr>
        <p:spPr>
          <a:xfrm>
            <a:off x="467671" y="767141"/>
            <a:ext cx="820865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Android Studio</a:t>
            </a:r>
          </a:p>
          <a:p>
            <a:r>
              <a:rPr lang="en-US" b="0" dirty="0">
                <a:latin typeface="Cambria" panose="02040503050406030204" pitchFamily="18" charset="0"/>
                <a:hlinkClick r:id="rId3"/>
              </a:rPr>
              <a:t>https://developer.android.com/studio/</a:t>
            </a:r>
            <a:r>
              <a:rPr lang="en-US" b="0" dirty="0">
                <a:latin typeface="Cambria" panose="02040503050406030204" pitchFamily="18" charset="0"/>
              </a:rPr>
              <a:t> </a:t>
            </a:r>
          </a:p>
          <a:p>
            <a:endParaRPr lang="en-US" b="0" dirty="0">
              <a:latin typeface="Cambria" panose="02040503050406030204" pitchFamily="18" charset="0"/>
            </a:endParaRPr>
          </a:p>
          <a:p>
            <a:r>
              <a:rPr lang="en-US" b="0" dirty="0">
                <a:latin typeface="Cambria" panose="02040503050406030204" pitchFamily="18" charset="0"/>
              </a:rPr>
              <a:t>How To 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latin typeface="Cambria" panose="02040503050406030204" pitchFamily="18" charset="0"/>
                <a:hlinkClick r:id="rId4"/>
              </a:rPr>
              <a:t>https://www.tutorialspoint.com/android/</a:t>
            </a:r>
            <a:r>
              <a:rPr lang="en-US" b="0" dirty="0">
                <a:latin typeface="Cambria" panose="02040503050406030204" pitchFamily="18" charset="0"/>
              </a:rPr>
              <a:t> (Easy for beginners)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latin typeface="Cambria" panose="02040503050406030204" pitchFamily="18" charset="0"/>
                <a:hlinkClick r:id="rId5"/>
              </a:rPr>
              <a:t>https://developer.android.com/training/basics/firstapp/</a:t>
            </a:r>
            <a:r>
              <a:rPr lang="en-US" b="0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3422279"/>
      </p:ext>
    </p:extLst>
  </p:cSld>
  <p:clrMapOvr>
    <a:masterClrMapping/>
  </p:clrMapOvr>
</p:sld>
</file>

<file path=ppt/theme/theme1.xml><?xml version="1.0" encoding="utf-8"?>
<a:theme xmlns:a="http://schemas.openxmlformats.org/drawingml/2006/main" name="Cloud_Pres_Template_Nov2015_Fin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SC_Shanghai_template_16x9">
  <a:themeElements>
    <a:clrScheme name="SC_Shanghai_template_16x9 3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00A6A0"/>
      </a:accent2>
      <a:accent3>
        <a:srgbClr val="FFFFFF"/>
      </a:accent3>
      <a:accent4>
        <a:srgbClr val="000000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SC_Shanghai_template_16x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C_Shanghai_template_16x9 3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B0DA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d">
  <a:themeElements>
    <a:clrScheme name="Red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8C101C"/>
      </a:accent3>
      <a:accent4>
        <a:srgbClr val="AD1625"/>
      </a:accent4>
      <a:accent5>
        <a:srgbClr val="FF5050"/>
      </a:accent5>
      <a:accent6>
        <a:srgbClr val="FFA5B4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Magenta">
  <a:themeElements>
    <a:clrScheme name="Magenta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601146"/>
      </a:accent3>
      <a:accent4>
        <a:srgbClr val="A6266E"/>
      </a:accent4>
      <a:accent5>
        <a:srgbClr val="FF3CA0"/>
      </a:accent5>
      <a:accent6>
        <a:srgbClr val="FF9EEE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urple">
  <a:themeElements>
    <a:clrScheme name="Purple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562F72"/>
      </a:accent3>
      <a:accent4>
        <a:srgbClr val="AF6EE8"/>
      </a:accent4>
      <a:accent5>
        <a:srgbClr val="D7AAFF"/>
      </a:accent5>
      <a:accent6>
        <a:srgbClr val="EED2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Green">
  <a:themeElements>
    <a:clrScheme name="Green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144D14"/>
      </a:accent3>
      <a:accent4>
        <a:srgbClr val="4B8400"/>
      </a:accent4>
      <a:accent5>
        <a:srgbClr val="5AA845"/>
      </a:accent5>
      <a:accent6>
        <a:srgbClr val="B8E051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Teal">
  <a:themeElements>
    <a:clrScheme name="Teal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003C32"/>
      </a:accent3>
      <a:accent4>
        <a:srgbClr val="005448"/>
      </a:accent4>
      <a:accent5>
        <a:srgbClr val="006D5D"/>
      </a:accent5>
      <a:accent6>
        <a:srgbClr val="00B4A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Grey">
  <a:themeElements>
    <a:clrScheme name="Grey">
      <a:dk1>
        <a:srgbClr val="6D7777"/>
      </a:dk1>
      <a:lt1>
        <a:srgbClr val="5A5A5A"/>
      </a:lt1>
      <a:dk2>
        <a:srgbClr val="AFB8B8"/>
      </a:dk2>
      <a:lt2>
        <a:srgbClr val="AFB8B8"/>
      </a:lt2>
      <a:accent1>
        <a:srgbClr val="C8D2D2"/>
      </a:accent1>
      <a:accent2>
        <a:srgbClr val="DFE9E9"/>
      </a:accent2>
      <a:accent3>
        <a:srgbClr val="9E9494"/>
      </a:accent3>
      <a:accent4>
        <a:srgbClr val="B8AEAE"/>
      </a:accent4>
      <a:accent5>
        <a:srgbClr val="D0C7C7"/>
      </a:accent5>
      <a:accent6>
        <a:srgbClr val="E9E0E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Cloud_Pres_Template_Nov2015_Final</Template>
  <TotalTime>24942</TotalTime>
  <Words>417</Words>
  <Application>Microsoft Macintosh PowerPoint</Application>
  <PresentationFormat>On-screen Show (16:9)</PresentationFormat>
  <Paragraphs>109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ＭＳ Ｐゴシック</vt:lpstr>
      <vt:lpstr>ＭＳ Ｐゴシック</vt:lpstr>
      <vt:lpstr>Arial</vt:lpstr>
      <vt:lpstr>Calibri</vt:lpstr>
      <vt:lpstr>Cambria</vt:lpstr>
      <vt:lpstr>Helvetica</vt:lpstr>
      <vt:lpstr>Helvetica Neue</vt:lpstr>
      <vt:lpstr>Wingdings</vt:lpstr>
      <vt:lpstr>Cloud_Pres_Template_Nov2015_Final</vt:lpstr>
      <vt:lpstr>Custom Design</vt:lpstr>
      <vt:lpstr>Red</vt:lpstr>
      <vt:lpstr>Magenta</vt:lpstr>
      <vt:lpstr>Purple</vt:lpstr>
      <vt:lpstr>Green</vt:lpstr>
      <vt:lpstr>Teal</vt:lpstr>
      <vt:lpstr>Grey</vt:lpstr>
      <vt:lpstr>1_Office Theme</vt:lpstr>
      <vt:lpstr>SC_Shanghai_template_16x9</vt:lpstr>
      <vt:lpstr>PowerPoint Presentation</vt:lpstr>
      <vt:lpstr>Introduction</vt:lpstr>
      <vt:lpstr>Architecture</vt:lpstr>
      <vt:lpstr>Application Fundamentals</vt:lpstr>
      <vt:lpstr>Application Components</vt:lpstr>
      <vt:lpstr>Application Resources</vt:lpstr>
      <vt:lpstr>Activity Life Cycle</vt:lpstr>
      <vt:lpstr>The Fun Part</vt:lpstr>
      <vt:lpstr>Development Environment</vt:lpstr>
      <vt:lpstr>Development Environment</vt:lpstr>
      <vt:lpstr>Assignment</vt:lpstr>
      <vt:lpstr>Launch Android Studio</vt:lpstr>
      <vt:lpstr>Name, Doman &amp; Location</vt:lpstr>
      <vt:lpstr>Target Android Device</vt:lpstr>
      <vt:lpstr>Sample Activity</vt:lpstr>
      <vt:lpstr>Name your Activity</vt:lpstr>
      <vt:lpstr>Entry Point: Manifest File</vt:lpstr>
      <vt:lpstr>Activity</vt:lpstr>
      <vt:lpstr>Layout</vt:lpstr>
      <vt:lpstr>Run the Application</vt:lpstr>
      <vt:lpstr>First View</vt:lpstr>
      <vt:lpstr>Interacting with the Layout</vt:lpstr>
      <vt:lpstr>HAVE FUN  No Friday class  Monday class will be 5pm to 7pm</vt:lpstr>
    </vt:vector>
  </TitlesOfParts>
  <Company>IBM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Blockchain Real for Business</dc:title>
  <dc:subject>Explained</dc:subject>
  <dc:creator>IBM</dc:creator>
  <cp:lastModifiedBy>Violette OGEGA</cp:lastModifiedBy>
  <cp:revision>395</cp:revision>
  <cp:lastPrinted>2017-02-08T09:22:13Z</cp:lastPrinted>
  <dcterms:created xsi:type="dcterms:W3CDTF">2016-06-06T16:11:25Z</dcterms:created>
  <dcterms:modified xsi:type="dcterms:W3CDTF">2018-10-17T12:48:16Z</dcterms:modified>
</cp:coreProperties>
</file>